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650" r:id="rId2"/>
    <p:sldId id="666" r:id="rId3"/>
    <p:sldId id="651" r:id="rId4"/>
    <p:sldId id="658" r:id="rId5"/>
    <p:sldId id="422" r:id="rId6"/>
    <p:sldId id="659" r:id="rId7"/>
    <p:sldId id="668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D92761-D69C-4384-9FFB-ED6680023E93}" type="datetimeFigureOut">
              <a:rPr lang="en-US" smtClean="0"/>
              <a:t>7/14/24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DA841-828A-43BA-8AA2-76A9E626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968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BA6C3125-2127-40A3-A7B0-32602574EB2E}" type="datetimeFigureOut">
              <a:rPr lang="en-US" smtClean="0"/>
              <a:t>7/14/24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F1A1BD17-26BA-4E86-AE65-7F73F48ACF5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18" y="2133600"/>
            <a:ext cx="8465127" cy="21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A7A12B0-5A12-4A37-AE2D-1FEE21CDD226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CAC7A20-F4F3-41AA-BFAF-BAB6EB21ECB9}"/>
              </a:ext>
            </a:extLst>
          </p:cNvPr>
          <p:cNvCxnSpPr/>
          <p:nvPr/>
        </p:nvCxnSpPr>
        <p:spPr bwMode="auto">
          <a:xfrm flipH="1">
            <a:off x="1524000" y="1524000"/>
            <a:ext cx="1600200" cy="838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91A0AF3-F45F-4B7B-B1A5-9F31A391208C}"/>
              </a:ext>
            </a:extLst>
          </p:cNvPr>
          <p:cNvSpPr txBox="1"/>
          <p:nvPr/>
        </p:nvSpPr>
        <p:spPr>
          <a:xfrm>
            <a:off x="3124200" y="1346373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F037FF-ED0D-4BB6-A81E-B0CCF2EDEFB5}"/>
              </a:ext>
            </a:extLst>
          </p:cNvPr>
          <p:cNvSpPr/>
          <p:nvPr/>
        </p:nvSpPr>
        <p:spPr>
          <a:xfrm>
            <a:off x="690418" y="4419600"/>
            <a:ext cx="578658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</a:rPr>
              <a:t>Built-in Function</a:t>
            </a:r>
          </a:p>
          <a:p>
            <a:pPr algn="just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Simple examples of in-built functions are 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seq()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, 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mean()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, 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max()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, 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sum(x)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 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paste(...)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 </a:t>
            </a:r>
          </a:p>
          <a:p>
            <a:pPr algn="just"/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</a:rPr>
              <a:t>User-defined Function </a:t>
            </a:r>
          </a:p>
        </p:txBody>
      </p:sp>
    </p:spTree>
    <p:extLst>
      <p:ext uri="{BB962C8B-B14F-4D97-AF65-F5344CB8AC3E}">
        <p14:creationId xmlns:p14="http://schemas.microsoft.com/office/powerpoint/2010/main" val="1777482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D3F3-CF84-40C9-B168-0F28108F0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CB6B9-587E-461B-91CF-AD9839134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212529"/>
                </a:solidFill>
                <a:latin typeface="-apple-system"/>
              </a:rPr>
              <a:t>A</a:t>
            </a:r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utomate common tasks in a more general way than copy-and-pasting</a:t>
            </a: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Reduce incidental mistakes</a:t>
            </a:r>
          </a:p>
          <a:p>
            <a:r>
              <a:rPr lang="en-US" dirty="0">
                <a:solidFill>
                  <a:srgbClr val="212529"/>
                </a:solidFill>
                <a:latin typeface="-apple-system"/>
              </a:rPr>
              <a:t>Easy to update </a:t>
            </a:r>
          </a:p>
          <a:p>
            <a:r>
              <a:rPr lang="en-US" dirty="0">
                <a:solidFill>
                  <a:srgbClr val="212529"/>
                </a:solidFill>
                <a:latin typeface="-apple-system"/>
              </a:rPr>
              <a:t>..</a:t>
            </a:r>
          </a:p>
          <a:p>
            <a:endParaRPr lang="en-US" b="0" i="0" dirty="0">
              <a:solidFill>
                <a:srgbClr val="212529"/>
              </a:solidFill>
              <a:effectLst/>
              <a:latin typeface="-apple-system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099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0" y="-72866"/>
            <a:ext cx="11277600" cy="1139825"/>
          </a:xfrm>
        </p:spPr>
        <p:txBody>
          <a:bodyPr/>
          <a:lstStyle/>
          <a:p>
            <a:r>
              <a:rPr lang="en-US" sz="3200" b="0" dirty="0"/>
              <a:t>Example: fahrenheit to Celsius conversion  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A7A12B0-5A12-4A37-AE2D-1FEE21CDD226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6" name="Rectangle 5"/>
          <p:cNvSpPr/>
          <p:nvPr/>
        </p:nvSpPr>
        <p:spPr>
          <a:xfrm>
            <a:off x="803787" y="990600"/>
            <a:ext cx="54102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f_to_c &lt;- function(</a:t>
            </a:r>
            <a:r>
              <a:rPr lang="en-US" dirty="0" err="1"/>
              <a:t>temp_F</a:t>
            </a:r>
            <a:r>
              <a:rPr lang="en-US" dirty="0"/>
              <a:t>) 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</a:t>
            </a:r>
            <a:r>
              <a:rPr lang="en-US" dirty="0" err="1"/>
              <a:t>temp_C</a:t>
            </a:r>
            <a:r>
              <a:rPr lang="en-US" dirty="0"/>
              <a:t> &lt;- (</a:t>
            </a:r>
            <a:r>
              <a:rPr lang="en-US" dirty="0" err="1"/>
              <a:t>temp_F</a:t>
            </a:r>
            <a:r>
              <a:rPr lang="en-US" dirty="0"/>
              <a:t> - 32) * 5 / 9 </a:t>
            </a:r>
          </a:p>
          <a:p>
            <a:r>
              <a:rPr lang="en-US" dirty="0"/>
              <a:t>  return(</a:t>
            </a:r>
            <a:r>
              <a:rPr lang="en-US" dirty="0" err="1"/>
              <a:t>temp_C</a:t>
            </a:r>
            <a:r>
              <a:rPr lang="en-US" dirty="0"/>
              <a:t>)</a:t>
            </a:r>
          </a:p>
          <a:p>
            <a:r>
              <a:rPr lang="en-US" dirty="0"/>
              <a:t> }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8A1562-7182-472A-A419-B351BA5F0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64" y="3225022"/>
            <a:ext cx="5137548" cy="26423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D508ED-C22F-408A-83FE-7DC85C2A0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3733800"/>
            <a:ext cx="2495550" cy="1190625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2B7D0783-8D69-4902-89A0-7E85F4F6130D}"/>
              </a:ext>
            </a:extLst>
          </p:cNvPr>
          <p:cNvSpPr/>
          <p:nvPr/>
        </p:nvSpPr>
        <p:spPr bwMode="auto">
          <a:xfrm>
            <a:off x="6019800" y="4191000"/>
            <a:ext cx="3810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2C5AEE-8AE3-4823-9399-97400C7D9CE6}"/>
              </a:ext>
            </a:extLst>
          </p:cNvPr>
          <p:cNvSpPr txBox="1"/>
          <p:nvPr/>
        </p:nvSpPr>
        <p:spPr>
          <a:xfrm>
            <a:off x="651164" y="2775466"/>
            <a:ext cx="4416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Include the R function in your main script </a:t>
            </a:r>
          </a:p>
        </p:txBody>
      </p:sp>
    </p:spTree>
    <p:extLst>
      <p:ext uri="{BB962C8B-B14F-4D97-AF65-F5344CB8AC3E}">
        <p14:creationId xmlns:p14="http://schemas.microsoft.com/office/powerpoint/2010/main" val="1929009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D15AF6-DEA8-4182-9374-265A88A124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A7A12B0-5A12-4A37-AE2D-1FEE21CDD226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7DC353-AFBA-4E3F-A8FE-ED1433A6D8F1}"/>
              </a:ext>
            </a:extLst>
          </p:cNvPr>
          <p:cNvSpPr txBox="1"/>
          <p:nvPr/>
        </p:nvSpPr>
        <p:spPr>
          <a:xfrm>
            <a:off x="990600" y="1219200"/>
            <a:ext cx="457048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Save the above function as “</a:t>
            </a:r>
            <a:r>
              <a:rPr lang="en-US" dirty="0" err="1"/>
              <a:t>f_to_c.R</a:t>
            </a:r>
            <a:r>
              <a:rPr lang="en-US" dirty="0"/>
              <a:t>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your main </a:t>
            </a:r>
            <a:r>
              <a:rPr lang="en-US" dirty="0" err="1"/>
              <a:t>rscript</a:t>
            </a:r>
            <a:r>
              <a:rPr lang="en-US" dirty="0"/>
              <a:t>, you may include: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source(‘</a:t>
            </a:r>
            <a:r>
              <a:rPr lang="en-US" dirty="0" err="1">
                <a:solidFill>
                  <a:srgbClr val="0070C0"/>
                </a:solidFill>
              </a:rPr>
              <a:t>f_to_c.R</a:t>
            </a:r>
            <a:r>
              <a:rPr lang="en-US" dirty="0">
                <a:solidFill>
                  <a:srgbClr val="0070C0"/>
                </a:solidFill>
              </a:rPr>
              <a:t>’)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/>
              <a:t>as one line of script, just like library(raster),</a:t>
            </a:r>
          </a:p>
          <a:p>
            <a:r>
              <a:rPr lang="en-US" dirty="0"/>
              <a:t>then you can call the function by using: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t&lt;-</a:t>
            </a:r>
            <a:r>
              <a:rPr lang="en-US" dirty="0" err="1">
                <a:solidFill>
                  <a:srgbClr val="0070C0"/>
                </a:solidFill>
              </a:rPr>
              <a:t>f_to_c</a:t>
            </a:r>
            <a:r>
              <a:rPr lang="en-US" dirty="0">
                <a:solidFill>
                  <a:srgbClr val="0070C0"/>
                </a:solidFill>
              </a:rPr>
              <a:t>(100)</a:t>
            </a:r>
          </a:p>
          <a:p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C9AC4D-DC5C-4809-AF70-B7CBC8E2C325}"/>
              </a:ext>
            </a:extLst>
          </p:cNvPr>
          <p:cNvSpPr txBox="1"/>
          <p:nvPr/>
        </p:nvSpPr>
        <p:spPr>
          <a:xfrm>
            <a:off x="1752600" y="533400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Another approach to call the function:</a:t>
            </a:r>
          </a:p>
        </p:txBody>
      </p:sp>
    </p:spTree>
    <p:extLst>
      <p:ext uri="{BB962C8B-B14F-4D97-AF65-F5344CB8AC3E}">
        <p14:creationId xmlns:p14="http://schemas.microsoft.com/office/powerpoint/2010/main" val="1464391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035D2-0B9C-4F34-98A5-DDB8771CE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563" y="0"/>
            <a:ext cx="8229600" cy="1143000"/>
          </a:xfrm>
        </p:spPr>
        <p:txBody>
          <a:bodyPr/>
          <a:lstStyle/>
          <a:p>
            <a:r>
              <a:rPr lang="en-US" sz="2400" dirty="0"/>
              <a:t>R function for a geospatial problem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0956B-EA33-47DF-8F0F-B72FEC8748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73" y="843028"/>
            <a:ext cx="8001000" cy="51719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4D17E9-B73F-423D-8FB5-B2CFA8ACF4AD}"/>
              </a:ext>
            </a:extLst>
          </p:cNvPr>
          <p:cNvSpPr txBox="1"/>
          <p:nvPr/>
        </p:nvSpPr>
        <p:spPr>
          <a:xfrm>
            <a:off x="103234" y="6172200"/>
            <a:ext cx="9078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Calculate %forest for watersheds (id=usgs_0207000; usgs_02053800; usgs_02022500)</a:t>
            </a:r>
          </a:p>
        </p:txBody>
      </p:sp>
    </p:spTree>
    <p:extLst>
      <p:ext uri="{BB962C8B-B14F-4D97-AF65-F5344CB8AC3E}">
        <p14:creationId xmlns:p14="http://schemas.microsoft.com/office/powerpoint/2010/main" val="848194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6FF6-D5BB-4D5D-ACA1-A7A610C3A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p_forest &lt;- function(‘</a:t>
            </a:r>
            <a:r>
              <a:rPr lang="en-US" dirty="0" err="1"/>
              <a:t>usgsid</a:t>
            </a:r>
            <a:r>
              <a:rPr lang="en-US" dirty="0"/>
              <a:t>’) </a:t>
            </a:r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56F067-C668-42AB-B8F6-05A98DB3678D}"/>
              </a:ext>
            </a:extLst>
          </p:cNvPr>
          <p:cNvSpPr txBox="1"/>
          <p:nvPr/>
        </p:nvSpPr>
        <p:spPr>
          <a:xfrm>
            <a:off x="6629400" y="123086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Arguments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106FE8E-9A35-4797-9FDB-1376FF1CA907}"/>
              </a:ext>
            </a:extLst>
          </p:cNvPr>
          <p:cNvCxnSpPr>
            <a:stCxn id="5" idx="1"/>
          </p:cNvCxnSpPr>
          <p:nvPr/>
        </p:nvCxnSpPr>
        <p:spPr>
          <a:xfrm flipH="1">
            <a:off x="4953000" y="1415534"/>
            <a:ext cx="1676400" cy="337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82E7E49-A863-483F-A693-4F6E60AC0264}"/>
              </a:ext>
            </a:extLst>
          </p:cNvPr>
          <p:cNvSpPr txBox="1"/>
          <p:nvPr/>
        </p:nvSpPr>
        <p:spPr>
          <a:xfrm>
            <a:off x="304800" y="4722752"/>
            <a:ext cx="822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Output – please print %forest for any user-defined </a:t>
            </a:r>
            <a:r>
              <a:rPr lang="en-US" dirty="0" err="1">
                <a:solidFill>
                  <a:srgbClr val="FF0000"/>
                </a:solidFill>
              </a:rPr>
              <a:t>usgs_id</a:t>
            </a:r>
            <a:r>
              <a:rPr lang="en-US" dirty="0">
                <a:solidFill>
                  <a:srgbClr val="FF0000"/>
                </a:solidFill>
              </a:rPr>
              <a:t> (or raster file name)</a:t>
            </a:r>
          </a:p>
        </p:txBody>
      </p:sp>
    </p:spTree>
    <p:extLst>
      <p:ext uri="{BB962C8B-B14F-4D97-AF65-F5344CB8AC3E}">
        <p14:creationId xmlns:p14="http://schemas.microsoft.com/office/powerpoint/2010/main" val="700625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D5C75-0CC1-4A42-A7BC-235A55365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spatial point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0DB3F1-F9C9-4605-99D2-812BC3A912A9}"/>
              </a:ext>
            </a:extLst>
          </p:cNvPr>
          <p:cNvSpPr txBox="1"/>
          <p:nvPr/>
        </p:nvSpPr>
        <p:spPr>
          <a:xfrm>
            <a:off x="304800" y="1752600"/>
            <a:ext cx="86868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#create a spatial point feature using </a:t>
            </a:r>
            <a:r>
              <a:rPr lang="en-US" dirty="0" err="1"/>
              <a:t>lon</a:t>
            </a:r>
            <a:r>
              <a:rPr lang="en-US" dirty="0"/>
              <a:t> and </a:t>
            </a:r>
            <a:r>
              <a:rPr lang="en-US" dirty="0" err="1"/>
              <a:t>lat</a:t>
            </a:r>
            <a:endParaRPr lang="en-US" dirty="0"/>
          </a:p>
          <a:p>
            <a:r>
              <a:rPr lang="en-US" dirty="0" err="1"/>
              <a:t>create_point</a:t>
            </a:r>
            <a:r>
              <a:rPr lang="en-US" dirty="0"/>
              <a:t> &lt;- function(</a:t>
            </a:r>
            <a:r>
              <a:rPr lang="en-US" dirty="0" err="1"/>
              <a:t>lon,lat</a:t>
            </a:r>
            <a:r>
              <a:rPr lang="en-US" dirty="0"/>
              <a:t>) {</a:t>
            </a:r>
          </a:p>
          <a:p>
            <a:r>
              <a:rPr lang="en-US" dirty="0"/>
              <a:t>  # Create a point feature</a:t>
            </a:r>
          </a:p>
          <a:p>
            <a:r>
              <a:rPr lang="en-US" dirty="0"/>
              <a:t>  point &lt;- </a:t>
            </a:r>
            <a:r>
              <a:rPr lang="en-US" dirty="0" err="1"/>
              <a:t>st_point</a:t>
            </a:r>
            <a:r>
              <a:rPr lang="en-US" dirty="0"/>
              <a:t>(c(</a:t>
            </a:r>
            <a:r>
              <a:rPr lang="en-US" dirty="0" err="1"/>
              <a:t>lon</a:t>
            </a:r>
            <a:r>
              <a:rPr lang="en-US" dirty="0"/>
              <a:t>, </a:t>
            </a:r>
            <a:r>
              <a:rPr lang="en-US" dirty="0" err="1"/>
              <a:t>lat</a:t>
            </a:r>
            <a:r>
              <a:rPr lang="en-US" dirty="0"/>
              <a:t>)) </a:t>
            </a:r>
          </a:p>
          <a:p>
            <a:r>
              <a:rPr lang="en-US" dirty="0"/>
              <a:t>  # Convert to a simple feature object</a:t>
            </a:r>
          </a:p>
          <a:p>
            <a:r>
              <a:rPr lang="en-US" dirty="0"/>
              <a:t>  </a:t>
            </a:r>
            <a:r>
              <a:rPr lang="en-US" dirty="0" err="1"/>
              <a:t>point_sf</a:t>
            </a:r>
            <a:r>
              <a:rPr lang="en-US" dirty="0"/>
              <a:t> &lt;- </a:t>
            </a:r>
            <a:r>
              <a:rPr lang="en-US" dirty="0" err="1"/>
              <a:t>st_sf</a:t>
            </a:r>
            <a:r>
              <a:rPr lang="en-US" dirty="0"/>
              <a:t>(geometry = </a:t>
            </a:r>
            <a:r>
              <a:rPr lang="en-US" dirty="0" err="1"/>
              <a:t>st_sfc</a:t>
            </a:r>
            <a:r>
              <a:rPr lang="en-US" dirty="0"/>
              <a:t>(point))</a:t>
            </a:r>
          </a:p>
          <a:p>
            <a:r>
              <a:rPr lang="en-US" dirty="0"/>
              <a:t>  # If you want the point to be in a specific Coordinate Reference System (CRS), you can set it using:</a:t>
            </a:r>
          </a:p>
          <a:p>
            <a:r>
              <a:rPr lang="en-US" dirty="0"/>
              <a:t>  </a:t>
            </a:r>
            <a:r>
              <a:rPr lang="en-US" dirty="0" err="1"/>
              <a:t>point_sf</a:t>
            </a:r>
            <a:r>
              <a:rPr lang="en-US" dirty="0"/>
              <a:t> &lt;- </a:t>
            </a:r>
            <a:r>
              <a:rPr lang="en-US" dirty="0" err="1"/>
              <a:t>st_set_crs</a:t>
            </a:r>
            <a:r>
              <a:rPr lang="en-US" dirty="0"/>
              <a:t>(</a:t>
            </a:r>
            <a:r>
              <a:rPr lang="en-US" dirty="0" err="1"/>
              <a:t>point_sf</a:t>
            </a:r>
            <a:r>
              <a:rPr lang="en-US" dirty="0"/>
              <a:t>, 4326)</a:t>
            </a:r>
          </a:p>
          <a:p>
            <a:r>
              <a:rPr lang="en-US" dirty="0"/>
              <a:t>  return(</a:t>
            </a:r>
            <a:r>
              <a:rPr lang="en-US" dirty="0" err="1"/>
              <a:t>point_sf</a:t>
            </a:r>
            <a:r>
              <a:rPr lang="en-US" dirty="0"/>
              <a:t>)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a &lt;- </a:t>
            </a:r>
            <a:r>
              <a:rPr lang="en-US" dirty="0" err="1"/>
              <a:t>create_point</a:t>
            </a:r>
            <a:r>
              <a:rPr lang="en-US" dirty="0"/>
              <a:t>(-78,38)</a:t>
            </a:r>
          </a:p>
        </p:txBody>
      </p:sp>
    </p:spTree>
    <p:extLst>
      <p:ext uri="{BB962C8B-B14F-4D97-AF65-F5344CB8AC3E}">
        <p14:creationId xmlns:p14="http://schemas.microsoft.com/office/powerpoint/2010/main" val="299772266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2169</TotalTime>
  <Words>353</Words>
  <Application>Microsoft Macintosh PowerPoint</Application>
  <PresentationFormat>On-screen Show (4:3)</PresentationFormat>
  <Paragraphs>54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-apple-system</vt:lpstr>
      <vt:lpstr>Arial</vt:lpstr>
      <vt:lpstr>Calibri</vt:lpstr>
      <vt:lpstr>Default Design</vt:lpstr>
      <vt:lpstr>R function</vt:lpstr>
      <vt:lpstr>Why R function</vt:lpstr>
      <vt:lpstr>Example: fahrenheit to Celsius conversion  </vt:lpstr>
      <vt:lpstr>PowerPoint Presentation</vt:lpstr>
      <vt:lpstr>R function for a geospatial problem</vt:lpstr>
      <vt:lpstr>PowerPoint Presentation</vt:lpstr>
      <vt:lpstr>Create a spatial point</vt:lpstr>
    </vt:vector>
  </TitlesOfParts>
  <Company>Virginia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Shao, Yang</dc:creator>
  <cp:lastModifiedBy>Shao, Yang</cp:lastModifiedBy>
  <cp:revision>347</cp:revision>
  <dcterms:created xsi:type="dcterms:W3CDTF">2012-02-13T18:39:57Z</dcterms:created>
  <dcterms:modified xsi:type="dcterms:W3CDTF">2024-07-14T22:14:12Z</dcterms:modified>
</cp:coreProperties>
</file>

<file path=docProps/thumbnail.jpeg>
</file>